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HOW TO USE THIS TEMPLATE</a:t>
            </a:r>
          </a:p>
          <a:p>
            <a:r>
              <a:t>Google Slides: open slides.google.com, then File &gt; Open &gt; Upload, and pick this file. PowerPoint and Keynote open it directly.</a:t>
            </a:r>
          </a:p>
          <a:p>
            <a:r>
              <a:t>Replace the words in each slide and delete any slide you do not need. Keep the logo and the colours: they show the audience this is part of an iCaria Together community event.</a:t>
            </a:r>
          </a:p>
          <a:p/>
          <a:p>
            <a:r>
              <a:t>THIS SLIDE</a:t>
            </a:r>
          </a:p>
          <a:p>
            <a:r>
              <a:t>Your title says what people will be able to do after your talk. 'Five ways to make a home safer for a parent' beats 'Home safety solutions by ACME'. Your organisation belongs on the line under your name, not in the title.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Thirty seconds, not three minutes. Say why you care about this topic and why you can be trusted on it. This is where your organisation is named, once. The rest of the talk earns their trust by teaching.</a:t>
            </a:r>
          </a:p>
          <a:p>
            <a:r>
              <a:t>To add your photo: right-click the circle and choose Replace image, or drop a photo on top and crop it to a circle.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Three points is plenty for a short talk. Tell people up front what they will leave with, then come back to these three at the end.</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divider before each of your main points helps people follow along, especially anyone joining late or watching on a phone. Duplicate it for Part two and Part three.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Keep text to three short lines at 28pt or larger. Many people will watch on a phone, and some are older adults: big, few words is kinder than small and complete. Say the detail out loud instead of writing it.</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Use your own photos, or ones you have the right to use. Avoid pictures of real clients unless they have agreed in writing. A picture of a real kitchen beats a stock photo.</a:t>
            </a:r>
          </a:p>
          <a:p>
            <a:r>
              <a:t>Sessions are almost always recorded and posted on the iCaria Together YouTube channel, so treat every slide as public: no private details, addresses or documents.</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People remember stories, not bullet points. Change names and details so nobody can be recognised.</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Leave people with something useful they can do without buying anything. That is what makes them remember you, and look you up later.</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Leave this up while the moderator runs the audience questions (five to ten minutes). Keep answers short and practical. If a question needs your services to answer, say so honestly and offer to talk afterwards.</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One way to reach you is enough. People who found your talk useful will follow it. No price lists, discount codes or sign-up sheets: the event is free and teaches, and that is why the audience trusts you.</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notesSlide" Target="../notesSlides/notesSlide10.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png"/>
          <p:cNvPicPr>
            <a:picLocks noChangeAspect="1"/>
          </p:cNvPicPr>
          <p:nvPr/>
        </p:nvPicPr>
        <p:blipFill>
          <a:blip r:embed="rId2"/>
          <a:stretch>
            <a:fillRect/>
          </a:stretch>
        </p:blipFill>
        <p:spPr>
          <a:xfrm>
            <a:off x="0" y="0"/>
            <a:ext cx="12191695" cy="6858000"/>
          </a:xfrm>
          <a:prstGeom prst="rect">
            <a:avLst/>
          </a:prstGeom>
        </p:spPr>
      </p:pic>
      <p:pic>
        <p:nvPicPr>
          <p:cNvPr id="3" name="Picture 2" descr="image.png"/>
          <p:cNvPicPr>
            <a:picLocks noChangeAspect="1"/>
          </p:cNvPicPr>
          <p:nvPr/>
        </p:nvPicPr>
        <p:blipFill>
          <a:blip r:embed="rId3"/>
          <a:stretch>
            <a:fillRect/>
          </a:stretch>
        </p:blipFill>
        <p:spPr>
          <a:xfrm>
            <a:off x="0" y="5394960"/>
            <a:ext cx="12191695" cy="1463040"/>
          </a:xfrm>
          <a:prstGeom prst="rect">
            <a:avLst/>
          </a:prstGeom>
        </p:spPr>
      </p:pic>
      <p:pic>
        <p:nvPicPr>
          <p:cNvPr id="4" name="Picture 3" descr="logo-transparent.png"/>
          <p:cNvPicPr>
            <a:picLocks noChangeAspect="1"/>
          </p:cNvPicPr>
          <p:nvPr/>
        </p:nvPicPr>
        <p:blipFill>
          <a:blip r:embed="rId4"/>
          <a:stretch>
            <a:fillRect/>
          </a:stretch>
        </p:blipFill>
        <p:spPr>
          <a:xfrm>
            <a:off x="731520" y="640080"/>
            <a:ext cx="617893" cy="594360"/>
          </a:xfrm>
          <a:prstGeom prst="rect">
            <a:avLst/>
          </a:prstGeom>
        </p:spPr>
      </p:pic>
      <p:sp>
        <p:nvSpPr>
          <p:cNvPr id="5" name="TextBox 4"/>
          <p:cNvSpPr txBox="1"/>
          <p:nvPr/>
        </p:nvSpPr>
        <p:spPr>
          <a:xfrm>
            <a:off x="1397203" y="621792"/>
            <a:ext cx="3657600" cy="594360"/>
          </a:xfrm>
          <a:prstGeom prst="rect">
            <a:avLst/>
          </a:prstGeom>
          <a:noFill/>
        </p:spPr>
        <p:txBody>
          <a:bodyPr wrap="square" anchor="ctr" lIns="45720" rIns="45720">
            <a:spAutoFit/>
          </a:bodyPr>
          <a:lstStyle/>
          <a:p>
            <a:pPr algn="l">
              <a:lnSpc>
                <a:spcPct val="110000"/>
              </a:lnSpc>
            </a:pPr>
            <a:r>
              <a:rPr sz="2600" b="1">
                <a:solidFill>
                  <a:srgbClr val="1C182A"/>
                </a:solidFill>
                <a:latin typeface="Inter"/>
                <a:cs typeface="Inter"/>
              </a:rPr>
              <a:t>i</a:t>
            </a:r>
            <a:r>
              <a:rPr sz="2600" b="1">
                <a:solidFill>
                  <a:srgbClr val="8A6CD0"/>
                </a:solidFill>
                <a:latin typeface="Inter"/>
                <a:cs typeface="Inter"/>
              </a:rPr>
              <a:t>Caria</a:t>
            </a:r>
            <a:r>
              <a:rPr sz="2600" b="1">
                <a:solidFill>
                  <a:srgbClr val="1C182A"/>
                </a:solidFill>
                <a:latin typeface="Inter"/>
                <a:cs typeface="Inter"/>
              </a:rPr>
              <a:t> Together</a:t>
            </a:r>
          </a:p>
        </p:txBody>
      </p:sp>
      <p:sp>
        <p:nvSpPr>
          <p:cNvPr id="6" name="TextBox 5"/>
          <p:cNvSpPr txBox="1"/>
          <p:nvPr/>
        </p:nvSpPr>
        <p:spPr>
          <a:xfrm>
            <a:off x="731520" y="1828800"/>
            <a:ext cx="10515600" cy="2011680"/>
          </a:xfrm>
          <a:prstGeom prst="rect">
            <a:avLst/>
          </a:prstGeom>
          <a:noFill/>
        </p:spPr>
        <p:txBody>
          <a:bodyPr wrap="square" anchor="b" lIns="45720" rIns="45720">
            <a:spAutoFit/>
          </a:bodyPr>
          <a:lstStyle/>
          <a:p>
            <a:pPr algn="l">
              <a:lnSpc>
                <a:spcPct val="100000"/>
              </a:lnSpc>
            </a:pPr>
            <a:r>
              <a:rPr sz="5400" b="1">
                <a:solidFill>
                  <a:srgbClr val="1C182A"/>
                </a:solidFill>
                <a:latin typeface="Fraunces"/>
                <a:cs typeface="Fraunces"/>
              </a:rPr>
              <a:t>The title of your talk, in plain words</a:t>
            </a:r>
          </a:p>
        </p:txBody>
      </p:sp>
      <p:sp>
        <p:nvSpPr>
          <p:cNvPr id="7" name="Rounded Rectangle 6"/>
          <p:cNvSpPr/>
          <p:nvPr/>
        </p:nvSpPr>
        <p:spPr>
          <a:xfrm>
            <a:off x="731520" y="4069080"/>
            <a:ext cx="1097280" cy="82296"/>
          </a:xfrm>
          <a:prstGeom prst="roundRect">
            <a:avLst/>
          </a:prstGeom>
          <a:solidFill>
            <a:srgbClr val="2FA9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31520" y="4297680"/>
            <a:ext cx="10058400" cy="548640"/>
          </a:xfrm>
          <a:prstGeom prst="rect">
            <a:avLst/>
          </a:prstGeom>
          <a:noFill/>
        </p:spPr>
        <p:txBody>
          <a:bodyPr wrap="square" anchor="t" lIns="45720" rIns="45720">
            <a:spAutoFit/>
          </a:bodyPr>
          <a:lstStyle/>
          <a:p>
            <a:pPr algn="l">
              <a:lnSpc>
                <a:spcPct val="110000"/>
              </a:lnSpc>
            </a:pPr>
            <a:r>
              <a:rPr sz="2800" b="1">
                <a:solidFill>
                  <a:srgbClr val="1C182A"/>
                </a:solidFill>
                <a:latin typeface="Inter"/>
                <a:cs typeface="Inter"/>
              </a:rPr>
              <a:t>Your name</a:t>
            </a:r>
          </a:p>
        </p:txBody>
      </p:sp>
      <p:sp>
        <p:nvSpPr>
          <p:cNvPr id="9" name="TextBox 8"/>
          <p:cNvSpPr txBox="1"/>
          <p:nvPr/>
        </p:nvSpPr>
        <p:spPr>
          <a:xfrm>
            <a:off x="731520" y="4800600"/>
            <a:ext cx="10058400" cy="457200"/>
          </a:xfrm>
          <a:prstGeom prst="rect">
            <a:avLst/>
          </a:prstGeom>
          <a:noFill/>
        </p:spPr>
        <p:txBody>
          <a:bodyPr wrap="square" anchor="t" lIns="45720" rIns="45720">
            <a:spAutoFit/>
          </a:bodyPr>
          <a:lstStyle/>
          <a:p>
            <a:pPr algn="l">
              <a:lnSpc>
                <a:spcPct val="110000"/>
              </a:lnSpc>
            </a:pPr>
            <a:r>
              <a:rPr sz="2200" b="0">
                <a:solidFill>
                  <a:srgbClr val="5E5873"/>
                </a:solidFill>
                <a:latin typeface="Inter"/>
                <a:cs typeface="Inter"/>
              </a:rPr>
              <a:t>Your role, Your organisation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pn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731520" y="685800"/>
            <a:ext cx="822960" cy="82296"/>
          </a:xfrm>
          <a:prstGeom prst="roundRect">
            <a:avLst/>
          </a:prstGeom>
          <a:solidFill>
            <a:srgbClr val="2FA9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868680"/>
            <a:ext cx="10698480" cy="1097280"/>
          </a:xfrm>
          <a:prstGeom prst="rect">
            <a:avLst/>
          </a:prstGeom>
          <a:noFill/>
        </p:spPr>
        <p:txBody>
          <a:bodyPr wrap="square" anchor="t" lIns="45720" rIns="45720">
            <a:spAutoFit/>
          </a:bodyPr>
          <a:lstStyle/>
          <a:p>
            <a:pPr algn="l">
              <a:lnSpc>
                <a:spcPct val="110000"/>
              </a:lnSpc>
            </a:pPr>
            <a:r>
              <a:rPr sz="4000" b="1">
                <a:solidFill>
                  <a:srgbClr val="1C182A"/>
                </a:solidFill>
                <a:latin typeface="Fraunces"/>
                <a:cs typeface="Fraunces"/>
              </a:rPr>
              <a:t>A little about me</a:t>
            </a:r>
          </a:p>
        </p:txBody>
      </p:sp>
      <p:pic>
        <p:nvPicPr>
          <p:cNvPr id="5" name="Picture 4" descr="logo-transparent.png"/>
          <p:cNvPicPr>
            <a:picLocks noChangeAspect="1"/>
          </p:cNvPicPr>
          <p:nvPr/>
        </p:nvPicPr>
        <p:blipFill>
          <a:blip r:embed="rId3"/>
          <a:stretch>
            <a:fillRect/>
          </a:stretch>
        </p:blipFill>
        <p:spPr>
          <a:xfrm>
            <a:off x="502920" y="6291072"/>
            <a:ext cx="285181" cy="274320"/>
          </a:xfrm>
          <a:prstGeom prst="rect">
            <a:avLst/>
          </a:prstGeom>
        </p:spPr>
      </p:pic>
      <p:sp>
        <p:nvSpPr>
          <p:cNvPr id="6" name="TextBox 5"/>
          <p:cNvSpPr txBox="1"/>
          <p:nvPr/>
        </p:nvSpPr>
        <p:spPr>
          <a:xfrm>
            <a:off x="841248" y="6254496"/>
            <a:ext cx="2011680" cy="329184"/>
          </a:xfrm>
          <a:prstGeom prst="rect">
            <a:avLst/>
          </a:prstGeom>
          <a:noFill/>
        </p:spPr>
        <p:txBody>
          <a:bodyPr wrap="square" anchor="ctr" lIns="45720" rIns="45720">
            <a:spAutoFit/>
          </a:bodyPr>
          <a:lstStyle/>
          <a:p>
            <a:pPr algn="l">
              <a:lnSpc>
                <a:spcPct val="110000"/>
              </a:lnSpc>
            </a:pPr>
            <a:r>
              <a:rPr sz="1200" b="1">
                <a:solidFill>
                  <a:srgbClr val="1C182A"/>
                </a:solidFill>
                <a:latin typeface="Inter"/>
                <a:cs typeface="Inter"/>
              </a:rPr>
              <a:t>i</a:t>
            </a:r>
            <a:r>
              <a:rPr sz="1200" b="1">
                <a:solidFill>
                  <a:srgbClr val="8A6CD0"/>
                </a:solidFill>
                <a:latin typeface="Inter"/>
                <a:cs typeface="Inter"/>
              </a:rPr>
              <a:t>Caria</a:t>
            </a:r>
            <a:r>
              <a:rPr sz="1200" b="1">
                <a:solidFill>
                  <a:srgbClr val="1C182A"/>
                </a:solidFill>
                <a:latin typeface="Inter"/>
                <a:cs typeface="Inter"/>
              </a:rPr>
              <a:t> Together</a:t>
            </a:r>
          </a:p>
        </p:txBody>
      </p:sp>
      <p:sp>
        <p:nvSpPr>
          <p:cNvPr id="7" name="TextBox 6"/>
          <p:cNvSpPr txBox="1"/>
          <p:nvPr/>
        </p:nvSpPr>
        <p:spPr>
          <a:xfrm>
            <a:off x="10820095" y="6254496"/>
            <a:ext cx="914400" cy="329184"/>
          </a:xfrm>
          <a:prstGeom prst="rect">
            <a:avLst/>
          </a:prstGeom>
          <a:noFill/>
        </p:spPr>
        <p:txBody>
          <a:bodyPr wrap="square" anchor="ctr" lIns="45720" rIns="45720">
            <a:spAutoFit/>
          </a:bodyPr>
          <a:lstStyle/>
          <a:p>
            <a:pPr algn="r">
              <a:lnSpc>
                <a:spcPct val="110000"/>
              </a:lnSpc>
            </a:pPr>
            <a:r>
              <a:rPr sz="1200" b="0">
                <a:solidFill>
                  <a:srgbClr val="5E5873"/>
                </a:solidFill>
                <a:latin typeface="Inter"/>
                <a:cs typeface="Inter"/>
              </a:rPr>
              <a:t>2</a:t>
            </a:r>
          </a:p>
        </p:txBody>
      </p:sp>
      <p:sp>
        <p:nvSpPr>
          <p:cNvPr id="8" name="Oval 7"/>
          <p:cNvSpPr/>
          <p:nvPr/>
        </p:nvSpPr>
        <p:spPr>
          <a:xfrm>
            <a:off x="731520" y="2148840"/>
            <a:ext cx="2926080" cy="2926080"/>
          </a:xfrm>
          <a:prstGeom prst="ellipse">
            <a:avLst/>
          </a:prstGeom>
          <a:solidFill>
            <a:srgbClr val="E6E4F1"/>
          </a:solidFill>
          <a:ln w="38100">
            <a:solidFill>
              <a:srgbClr val="8A6CD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000" b="0">
                <a:solidFill>
                  <a:srgbClr val="5E5873"/>
                </a:solidFill>
                <a:latin typeface="Inter"/>
                <a:cs typeface="Inter"/>
              </a:rPr>
              <a:t>Your photo</a:t>
            </a:r>
          </a:p>
        </p:txBody>
      </p:sp>
      <p:sp>
        <p:nvSpPr>
          <p:cNvPr id="9" name="TextBox 8"/>
          <p:cNvSpPr txBox="1"/>
          <p:nvPr/>
        </p:nvSpPr>
        <p:spPr>
          <a:xfrm>
            <a:off x="4206240" y="2148840"/>
            <a:ext cx="7223760" cy="3108960"/>
          </a:xfrm>
          <a:prstGeom prst="rect">
            <a:avLst/>
          </a:prstGeom>
          <a:noFill/>
        </p:spPr>
        <p:txBody>
          <a:bodyPr wrap="square" anchor="t" lIns="45720" rIns="45720">
            <a:spAutoFit/>
          </a:bodyPr>
          <a:lstStyle/>
          <a:p>
            <a:pPr algn="l">
              <a:lnSpc>
                <a:spcPct val="160000"/>
              </a:lnSpc>
            </a:pPr>
            <a:r>
              <a:rPr sz="2600" b="0">
                <a:solidFill>
                  <a:srgbClr val="1C182A"/>
                </a:solidFill>
                <a:latin typeface="Inter"/>
                <a:cs typeface="Inter"/>
              </a:rPr>
              <a:t>What I do, in one sentence</a:t>
            </a:r>
          </a:p>
          <a:p>
            <a:pPr algn="l">
              <a:lnSpc>
                <a:spcPct val="160000"/>
              </a:lnSpc>
            </a:pPr>
            <a:r>
              <a:rPr sz="2600" b="0">
                <a:solidFill>
                  <a:srgbClr val="1C182A"/>
                </a:solidFill>
                <a:latin typeface="Inter"/>
                <a:cs typeface="Inter"/>
              </a:rPr>
              <a:t>How long I have done it, and for whom</a:t>
            </a:r>
          </a:p>
          <a:p>
            <a:pPr algn="l">
              <a:lnSpc>
                <a:spcPct val="160000"/>
              </a:lnSpc>
            </a:pPr>
            <a:r>
              <a:rPr sz="2600" b="0">
                <a:solidFill>
                  <a:srgbClr val="1C182A"/>
                </a:solidFill>
                <a:latin typeface="Inter"/>
                <a:cs typeface="Inter"/>
              </a:rPr>
              <a:t>Why this topic matters to me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pn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731520" y="685800"/>
            <a:ext cx="822960" cy="82296"/>
          </a:xfrm>
          <a:prstGeom prst="roundRect">
            <a:avLst/>
          </a:prstGeom>
          <a:solidFill>
            <a:srgbClr val="2FA9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868680"/>
            <a:ext cx="10698480" cy="1097280"/>
          </a:xfrm>
          <a:prstGeom prst="rect">
            <a:avLst/>
          </a:prstGeom>
          <a:noFill/>
        </p:spPr>
        <p:txBody>
          <a:bodyPr wrap="square" anchor="t" lIns="45720" rIns="45720">
            <a:spAutoFit/>
          </a:bodyPr>
          <a:lstStyle/>
          <a:p>
            <a:pPr algn="l">
              <a:lnSpc>
                <a:spcPct val="110000"/>
              </a:lnSpc>
            </a:pPr>
            <a:r>
              <a:rPr sz="4000" b="1">
                <a:solidFill>
                  <a:srgbClr val="1C182A"/>
                </a:solidFill>
                <a:latin typeface="Fraunces"/>
                <a:cs typeface="Fraunces"/>
              </a:rPr>
              <a:t>What you will take home today</a:t>
            </a:r>
          </a:p>
        </p:txBody>
      </p:sp>
      <p:pic>
        <p:nvPicPr>
          <p:cNvPr id="5" name="Picture 4" descr="logo-transparent.png"/>
          <p:cNvPicPr>
            <a:picLocks noChangeAspect="1"/>
          </p:cNvPicPr>
          <p:nvPr/>
        </p:nvPicPr>
        <p:blipFill>
          <a:blip r:embed="rId3"/>
          <a:stretch>
            <a:fillRect/>
          </a:stretch>
        </p:blipFill>
        <p:spPr>
          <a:xfrm>
            <a:off x="502920" y="6291072"/>
            <a:ext cx="285181" cy="274320"/>
          </a:xfrm>
          <a:prstGeom prst="rect">
            <a:avLst/>
          </a:prstGeom>
        </p:spPr>
      </p:pic>
      <p:sp>
        <p:nvSpPr>
          <p:cNvPr id="6" name="TextBox 5"/>
          <p:cNvSpPr txBox="1"/>
          <p:nvPr/>
        </p:nvSpPr>
        <p:spPr>
          <a:xfrm>
            <a:off x="841248" y="6254496"/>
            <a:ext cx="2011680" cy="329184"/>
          </a:xfrm>
          <a:prstGeom prst="rect">
            <a:avLst/>
          </a:prstGeom>
          <a:noFill/>
        </p:spPr>
        <p:txBody>
          <a:bodyPr wrap="square" anchor="ctr" lIns="45720" rIns="45720">
            <a:spAutoFit/>
          </a:bodyPr>
          <a:lstStyle/>
          <a:p>
            <a:pPr algn="l">
              <a:lnSpc>
                <a:spcPct val="110000"/>
              </a:lnSpc>
            </a:pPr>
            <a:r>
              <a:rPr sz="1200" b="1">
                <a:solidFill>
                  <a:srgbClr val="1C182A"/>
                </a:solidFill>
                <a:latin typeface="Inter"/>
                <a:cs typeface="Inter"/>
              </a:rPr>
              <a:t>i</a:t>
            </a:r>
            <a:r>
              <a:rPr sz="1200" b="1">
                <a:solidFill>
                  <a:srgbClr val="8A6CD0"/>
                </a:solidFill>
                <a:latin typeface="Inter"/>
                <a:cs typeface="Inter"/>
              </a:rPr>
              <a:t>Caria</a:t>
            </a:r>
            <a:r>
              <a:rPr sz="1200" b="1">
                <a:solidFill>
                  <a:srgbClr val="1C182A"/>
                </a:solidFill>
                <a:latin typeface="Inter"/>
                <a:cs typeface="Inter"/>
              </a:rPr>
              <a:t> Together</a:t>
            </a:r>
          </a:p>
        </p:txBody>
      </p:sp>
      <p:sp>
        <p:nvSpPr>
          <p:cNvPr id="7" name="TextBox 6"/>
          <p:cNvSpPr txBox="1"/>
          <p:nvPr/>
        </p:nvSpPr>
        <p:spPr>
          <a:xfrm>
            <a:off x="10820095" y="6254496"/>
            <a:ext cx="914400" cy="329184"/>
          </a:xfrm>
          <a:prstGeom prst="rect">
            <a:avLst/>
          </a:prstGeom>
          <a:noFill/>
        </p:spPr>
        <p:txBody>
          <a:bodyPr wrap="square" anchor="ctr" lIns="45720" rIns="45720">
            <a:spAutoFit/>
          </a:bodyPr>
          <a:lstStyle/>
          <a:p>
            <a:pPr algn="r">
              <a:lnSpc>
                <a:spcPct val="110000"/>
              </a:lnSpc>
            </a:pPr>
            <a:r>
              <a:rPr sz="1200" b="0">
                <a:solidFill>
                  <a:srgbClr val="5E5873"/>
                </a:solidFill>
                <a:latin typeface="Inter"/>
                <a:cs typeface="Inter"/>
              </a:rPr>
              <a:t>3</a:t>
            </a:r>
          </a:p>
        </p:txBody>
      </p:sp>
      <p:sp>
        <p:nvSpPr>
          <p:cNvPr id="8" name="Oval 7"/>
          <p:cNvSpPr/>
          <p:nvPr/>
        </p:nvSpPr>
        <p:spPr>
          <a:xfrm>
            <a:off x="731520" y="2148840"/>
            <a:ext cx="777240" cy="777240"/>
          </a:xfrm>
          <a:prstGeom prst="ellipse">
            <a:avLst/>
          </a:prstGeom>
          <a:solidFill>
            <a:srgbClr val="8A6C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FFFFFF"/>
                </a:solidFill>
                <a:latin typeface="Inter"/>
                <a:cs typeface="Inter"/>
              </a:rPr>
              <a:t>1</a:t>
            </a:r>
          </a:p>
        </p:txBody>
      </p:sp>
      <p:sp>
        <p:nvSpPr>
          <p:cNvPr id="9" name="TextBox 8"/>
          <p:cNvSpPr txBox="1"/>
          <p:nvPr/>
        </p:nvSpPr>
        <p:spPr>
          <a:xfrm>
            <a:off x="1828800" y="2148840"/>
            <a:ext cx="9509760" cy="777240"/>
          </a:xfrm>
          <a:prstGeom prst="rect">
            <a:avLst/>
          </a:prstGeom>
          <a:noFill/>
        </p:spPr>
        <p:txBody>
          <a:bodyPr wrap="square" anchor="ctr" lIns="45720" rIns="45720">
            <a:spAutoFit/>
          </a:bodyPr>
          <a:lstStyle/>
          <a:p>
            <a:pPr algn="l">
              <a:lnSpc>
                <a:spcPct val="110000"/>
              </a:lnSpc>
            </a:pPr>
            <a:r>
              <a:rPr sz="3000" b="0">
                <a:solidFill>
                  <a:srgbClr val="1C182A"/>
                </a:solidFill>
                <a:latin typeface="Inter"/>
                <a:cs typeface="Inter"/>
              </a:rPr>
              <a:t>The first thing to know</a:t>
            </a:r>
          </a:p>
        </p:txBody>
      </p:sp>
      <p:sp>
        <p:nvSpPr>
          <p:cNvPr id="10" name="Oval 9"/>
          <p:cNvSpPr/>
          <p:nvPr/>
        </p:nvSpPr>
        <p:spPr>
          <a:xfrm>
            <a:off x="731520" y="3474720"/>
            <a:ext cx="777240" cy="777240"/>
          </a:xfrm>
          <a:prstGeom prst="ellipse">
            <a:avLst/>
          </a:prstGeom>
          <a:solidFill>
            <a:srgbClr val="8A6C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FFFFFF"/>
                </a:solidFill>
                <a:latin typeface="Inter"/>
                <a:cs typeface="Inter"/>
              </a:rPr>
              <a:t>2</a:t>
            </a:r>
          </a:p>
        </p:txBody>
      </p:sp>
      <p:sp>
        <p:nvSpPr>
          <p:cNvPr id="11" name="TextBox 10"/>
          <p:cNvSpPr txBox="1"/>
          <p:nvPr/>
        </p:nvSpPr>
        <p:spPr>
          <a:xfrm>
            <a:off x="1828800" y="3474720"/>
            <a:ext cx="9509760" cy="777240"/>
          </a:xfrm>
          <a:prstGeom prst="rect">
            <a:avLst/>
          </a:prstGeom>
          <a:noFill/>
        </p:spPr>
        <p:txBody>
          <a:bodyPr wrap="square" anchor="ctr" lIns="45720" rIns="45720">
            <a:spAutoFit/>
          </a:bodyPr>
          <a:lstStyle/>
          <a:p>
            <a:pPr algn="l">
              <a:lnSpc>
                <a:spcPct val="110000"/>
              </a:lnSpc>
            </a:pPr>
            <a:r>
              <a:rPr sz="3000" b="0">
                <a:solidFill>
                  <a:srgbClr val="1C182A"/>
                </a:solidFill>
                <a:latin typeface="Inter"/>
                <a:cs typeface="Inter"/>
              </a:rPr>
              <a:t>The second thing to know</a:t>
            </a:r>
          </a:p>
        </p:txBody>
      </p:sp>
      <p:sp>
        <p:nvSpPr>
          <p:cNvPr id="12" name="Oval 11"/>
          <p:cNvSpPr/>
          <p:nvPr/>
        </p:nvSpPr>
        <p:spPr>
          <a:xfrm>
            <a:off x="731520" y="4800600"/>
            <a:ext cx="777240" cy="777240"/>
          </a:xfrm>
          <a:prstGeom prst="ellipse">
            <a:avLst/>
          </a:prstGeom>
          <a:solidFill>
            <a:srgbClr val="8A6C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FFFFFF"/>
                </a:solidFill>
                <a:latin typeface="Inter"/>
                <a:cs typeface="Inter"/>
              </a:rPr>
              <a:t>3</a:t>
            </a:r>
          </a:p>
        </p:txBody>
      </p:sp>
      <p:sp>
        <p:nvSpPr>
          <p:cNvPr id="13" name="TextBox 12"/>
          <p:cNvSpPr txBox="1"/>
          <p:nvPr/>
        </p:nvSpPr>
        <p:spPr>
          <a:xfrm>
            <a:off x="1828800" y="4800600"/>
            <a:ext cx="9509760" cy="777240"/>
          </a:xfrm>
          <a:prstGeom prst="rect">
            <a:avLst/>
          </a:prstGeom>
          <a:noFill/>
        </p:spPr>
        <p:txBody>
          <a:bodyPr wrap="square" anchor="ctr" lIns="45720" rIns="45720">
            <a:spAutoFit/>
          </a:bodyPr>
          <a:lstStyle/>
          <a:p>
            <a:pPr algn="l">
              <a:lnSpc>
                <a:spcPct val="110000"/>
              </a:lnSpc>
            </a:pPr>
            <a:r>
              <a:rPr sz="3000" b="0">
                <a:solidFill>
                  <a:srgbClr val="1C182A"/>
                </a:solidFill>
                <a:latin typeface="Inter"/>
                <a:cs typeface="Inter"/>
              </a:rPr>
              <a:t>The third thing to know</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png"/>
          <p:cNvPicPr>
            <a:picLocks noChangeAspect="1"/>
          </p:cNvPicPr>
          <p:nvPr/>
        </p:nvPicPr>
        <p:blipFill>
          <a:blip r:embed="rId2"/>
          <a:stretch>
            <a:fillRect/>
          </a:stretch>
        </p:blipFill>
        <p:spPr>
          <a:xfrm>
            <a:off x="0" y="0"/>
            <a:ext cx="12191695" cy="6858000"/>
          </a:xfrm>
          <a:prstGeom prst="rect">
            <a:avLst/>
          </a:prstGeom>
        </p:spPr>
      </p:pic>
      <p:pic>
        <p:nvPicPr>
          <p:cNvPr id="3" name="Picture 2" descr="image.png"/>
          <p:cNvPicPr>
            <a:picLocks noChangeAspect="1"/>
          </p:cNvPicPr>
          <p:nvPr/>
        </p:nvPicPr>
        <p:blipFill>
          <a:blip r:embed="rId3"/>
          <a:stretch>
            <a:fillRect/>
          </a:stretch>
        </p:blipFill>
        <p:spPr>
          <a:xfrm>
            <a:off x="0" y="5577840"/>
            <a:ext cx="12191695" cy="1280160"/>
          </a:xfrm>
          <a:prstGeom prst="rect">
            <a:avLst/>
          </a:prstGeom>
        </p:spPr>
      </p:pic>
      <p:sp>
        <p:nvSpPr>
          <p:cNvPr id="4" name="Rounded Rectangle 3"/>
          <p:cNvSpPr/>
          <p:nvPr/>
        </p:nvSpPr>
        <p:spPr>
          <a:xfrm>
            <a:off x="731520" y="548640"/>
            <a:ext cx="566928" cy="566928"/>
          </a:xfrm>
          <a:prstGeom prst="roundRect">
            <a:avLst>
              <a:gd name="adj" fmla="val 2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logo-transparent.png"/>
          <p:cNvPicPr>
            <a:picLocks noChangeAspect="1"/>
          </p:cNvPicPr>
          <p:nvPr/>
        </p:nvPicPr>
        <p:blipFill>
          <a:blip r:embed="rId4"/>
          <a:stretch>
            <a:fillRect/>
          </a:stretch>
        </p:blipFill>
        <p:spPr>
          <a:xfrm>
            <a:off x="795528" y="612648"/>
            <a:ext cx="456290" cy="438912"/>
          </a:xfrm>
          <a:prstGeom prst="rect">
            <a:avLst/>
          </a:prstGeom>
        </p:spPr>
      </p:pic>
      <p:sp>
        <p:nvSpPr>
          <p:cNvPr id="6" name="TextBox 5"/>
          <p:cNvSpPr txBox="1"/>
          <p:nvPr/>
        </p:nvSpPr>
        <p:spPr>
          <a:xfrm>
            <a:off x="1417320" y="548640"/>
            <a:ext cx="2926080" cy="566928"/>
          </a:xfrm>
          <a:prstGeom prst="rect">
            <a:avLst/>
          </a:prstGeom>
          <a:noFill/>
        </p:spPr>
        <p:txBody>
          <a:bodyPr wrap="square" anchor="ctr" lIns="45720" rIns="45720">
            <a:spAutoFit/>
          </a:bodyPr>
          <a:lstStyle/>
          <a:p>
            <a:pPr algn="l">
              <a:lnSpc>
                <a:spcPct val="110000"/>
              </a:lnSpc>
            </a:pPr>
            <a:r>
              <a:rPr sz="2000" b="1">
                <a:solidFill>
                  <a:srgbClr val="FFFFFF"/>
                </a:solidFill>
                <a:latin typeface="Inter"/>
                <a:cs typeface="Inter"/>
              </a:rPr>
              <a:t>i</a:t>
            </a:r>
            <a:r>
              <a:rPr sz="2000" b="1">
                <a:solidFill>
                  <a:srgbClr val="C9BCF5"/>
                </a:solidFill>
                <a:latin typeface="Inter"/>
                <a:cs typeface="Inter"/>
              </a:rPr>
              <a:t>Caria</a:t>
            </a:r>
            <a:r>
              <a:rPr sz="2000" b="1">
                <a:solidFill>
                  <a:srgbClr val="FFFFFF"/>
                </a:solidFill>
                <a:latin typeface="Inter"/>
                <a:cs typeface="Inter"/>
              </a:rPr>
              <a:t> Together</a:t>
            </a:r>
          </a:p>
        </p:txBody>
      </p:sp>
      <p:sp>
        <p:nvSpPr>
          <p:cNvPr id="7" name="TextBox 6"/>
          <p:cNvSpPr txBox="1"/>
          <p:nvPr/>
        </p:nvSpPr>
        <p:spPr>
          <a:xfrm>
            <a:off x="731520" y="2103120"/>
            <a:ext cx="3657600" cy="457200"/>
          </a:xfrm>
          <a:prstGeom prst="rect">
            <a:avLst/>
          </a:prstGeom>
          <a:noFill/>
        </p:spPr>
        <p:txBody>
          <a:bodyPr wrap="square" anchor="t" lIns="45720" rIns="45720">
            <a:spAutoFit/>
          </a:bodyPr>
          <a:lstStyle/>
          <a:p>
            <a:pPr algn="l">
              <a:lnSpc>
                <a:spcPct val="110000"/>
              </a:lnSpc>
            </a:pPr>
            <a:r>
              <a:rPr sz="1800" b="1">
                <a:solidFill>
                  <a:srgbClr val="C9BCF5"/>
                </a:solidFill>
                <a:latin typeface="Inter"/>
                <a:cs typeface="Inter"/>
              </a:rPr>
              <a:t>PART ONE</a:t>
            </a:r>
          </a:p>
        </p:txBody>
      </p:sp>
      <p:sp>
        <p:nvSpPr>
          <p:cNvPr id="8" name="TextBox 7"/>
          <p:cNvSpPr txBox="1"/>
          <p:nvPr/>
        </p:nvSpPr>
        <p:spPr>
          <a:xfrm>
            <a:off x="731520" y="2606040"/>
            <a:ext cx="10515600" cy="2194560"/>
          </a:xfrm>
          <a:prstGeom prst="rect">
            <a:avLst/>
          </a:prstGeom>
          <a:noFill/>
        </p:spPr>
        <p:txBody>
          <a:bodyPr wrap="square" anchor="t" lIns="45720" rIns="45720">
            <a:spAutoFit/>
          </a:bodyPr>
          <a:lstStyle/>
          <a:p>
            <a:pPr algn="l">
              <a:lnSpc>
                <a:spcPct val="100000"/>
              </a:lnSpc>
            </a:pPr>
            <a:r>
              <a:rPr sz="5400" b="1">
                <a:solidFill>
                  <a:srgbClr val="FFFFFF"/>
                </a:solidFill>
                <a:latin typeface="Fraunces"/>
                <a:cs typeface="Fraunces"/>
              </a:rPr>
              <a:t>The first thing to know</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pn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731520" y="685800"/>
            <a:ext cx="822960" cy="82296"/>
          </a:xfrm>
          <a:prstGeom prst="roundRect">
            <a:avLst/>
          </a:prstGeom>
          <a:solidFill>
            <a:srgbClr val="2FA9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868680"/>
            <a:ext cx="10698480" cy="1097280"/>
          </a:xfrm>
          <a:prstGeom prst="rect">
            <a:avLst/>
          </a:prstGeom>
          <a:noFill/>
        </p:spPr>
        <p:txBody>
          <a:bodyPr wrap="square" anchor="t" lIns="45720" rIns="45720">
            <a:spAutoFit/>
          </a:bodyPr>
          <a:lstStyle/>
          <a:p>
            <a:pPr algn="l">
              <a:lnSpc>
                <a:spcPct val="110000"/>
              </a:lnSpc>
            </a:pPr>
            <a:r>
              <a:rPr sz="4000" b="1">
                <a:solidFill>
                  <a:srgbClr val="1C182A"/>
                </a:solidFill>
                <a:latin typeface="Fraunces"/>
                <a:cs typeface="Fraunces"/>
              </a:rPr>
              <a:t>One idea per slide</a:t>
            </a:r>
          </a:p>
        </p:txBody>
      </p:sp>
      <p:pic>
        <p:nvPicPr>
          <p:cNvPr id="5" name="Picture 4" descr="logo-transparent.png"/>
          <p:cNvPicPr>
            <a:picLocks noChangeAspect="1"/>
          </p:cNvPicPr>
          <p:nvPr/>
        </p:nvPicPr>
        <p:blipFill>
          <a:blip r:embed="rId3"/>
          <a:stretch>
            <a:fillRect/>
          </a:stretch>
        </p:blipFill>
        <p:spPr>
          <a:xfrm>
            <a:off x="502920" y="6291072"/>
            <a:ext cx="285181" cy="274320"/>
          </a:xfrm>
          <a:prstGeom prst="rect">
            <a:avLst/>
          </a:prstGeom>
        </p:spPr>
      </p:pic>
      <p:sp>
        <p:nvSpPr>
          <p:cNvPr id="6" name="TextBox 5"/>
          <p:cNvSpPr txBox="1"/>
          <p:nvPr/>
        </p:nvSpPr>
        <p:spPr>
          <a:xfrm>
            <a:off x="841248" y="6254496"/>
            <a:ext cx="2011680" cy="329184"/>
          </a:xfrm>
          <a:prstGeom prst="rect">
            <a:avLst/>
          </a:prstGeom>
          <a:noFill/>
        </p:spPr>
        <p:txBody>
          <a:bodyPr wrap="square" anchor="ctr" lIns="45720" rIns="45720">
            <a:spAutoFit/>
          </a:bodyPr>
          <a:lstStyle/>
          <a:p>
            <a:pPr algn="l">
              <a:lnSpc>
                <a:spcPct val="110000"/>
              </a:lnSpc>
            </a:pPr>
            <a:r>
              <a:rPr sz="1200" b="1">
                <a:solidFill>
                  <a:srgbClr val="1C182A"/>
                </a:solidFill>
                <a:latin typeface="Inter"/>
                <a:cs typeface="Inter"/>
              </a:rPr>
              <a:t>i</a:t>
            </a:r>
            <a:r>
              <a:rPr sz="1200" b="1">
                <a:solidFill>
                  <a:srgbClr val="8A6CD0"/>
                </a:solidFill>
                <a:latin typeface="Inter"/>
                <a:cs typeface="Inter"/>
              </a:rPr>
              <a:t>Caria</a:t>
            </a:r>
            <a:r>
              <a:rPr sz="1200" b="1">
                <a:solidFill>
                  <a:srgbClr val="1C182A"/>
                </a:solidFill>
                <a:latin typeface="Inter"/>
                <a:cs typeface="Inter"/>
              </a:rPr>
              <a:t> Together</a:t>
            </a:r>
          </a:p>
        </p:txBody>
      </p:sp>
      <p:sp>
        <p:nvSpPr>
          <p:cNvPr id="7" name="TextBox 6"/>
          <p:cNvSpPr txBox="1"/>
          <p:nvPr/>
        </p:nvSpPr>
        <p:spPr>
          <a:xfrm>
            <a:off x="10820095" y="6254496"/>
            <a:ext cx="914400" cy="329184"/>
          </a:xfrm>
          <a:prstGeom prst="rect">
            <a:avLst/>
          </a:prstGeom>
          <a:noFill/>
        </p:spPr>
        <p:txBody>
          <a:bodyPr wrap="square" anchor="ctr" lIns="45720" rIns="45720">
            <a:spAutoFit/>
          </a:bodyPr>
          <a:lstStyle/>
          <a:p>
            <a:pPr algn="r">
              <a:lnSpc>
                <a:spcPct val="110000"/>
              </a:lnSpc>
            </a:pPr>
            <a:r>
              <a:rPr sz="1200" b="0">
                <a:solidFill>
                  <a:srgbClr val="5E5873"/>
                </a:solidFill>
                <a:latin typeface="Inter"/>
                <a:cs typeface="Inter"/>
              </a:rPr>
              <a:t>5</a:t>
            </a:r>
          </a:p>
        </p:txBody>
      </p:sp>
      <p:sp>
        <p:nvSpPr>
          <p:cNvPr id="8" name="TextBox 7"/>
          <p:cNvSpPr txBox="1"/>
          <p:nvPr/>
        </p:nvSpPr>
        <p:spPr>
          <a:xfrm>
            <a:off x="731520" y="2103120"/>
            <a:ext cx="10698480" cy="3291840"/>
          </a:xfrm>
          <a:prstGeom prst="rect">
            <a:avLst/>
          </a:prstGeom>
          <a:noFill/>
        </p:spPr>
        <p:txBody>
          <a:bodyPr wrap="square" anchor="t" lIns="45720" rIns="45720">
            <a:spAutoFit/>
          </a:bodyPr>
          <a:lstStyle/>
          <a:p>
            <a:pPr algn="l">
              <a:lnSpc>
                <a:spcPct val="170000"/>
              </a:lnSpc>
            </a:pPr>
            <a:r>
              <a:rPr sz="3000" b="0">
                <a:solidFill>
                  <a:srgbClr val="1C182A"/>
                </a:solidFill>
                <a:latin typeface="Inter"/>
                <a:cs typeface="Inter"/>
              </a:rPr>
              <a:t>A short line that says one thing</a:t>
            </a:r>
          </a:p>
          <a:p>
            <a:pPr algn="l">
              <a:lnSpc>
                <a:spcPct val="170000"/>
              </a:lnSpc>
            </a:pPr>
            <a:r>
              <a:rPr sz="3000" b="0">
                <a:solidFill>
                  <a:srgbClr val="1C182A"/>
                </a:solidFill>
                <a:latin typeface="Inter"/>
                <a:cs typeface="Inter"/>
              </a:rPr>
              <a:t>Another short line, no more than a few words</a:t>
            </a:r>
          </a:p>
          <a:p>
            <a:pPr algn="l">
              <a:lnSpc>
                <a:spcPct val="170000"/>
              </a:lnSpc>
            </a:pPr>
            <a:r>
              <a:rPr sz="3000" b="0">
                <a:solidFill>
                  <a:srgbClr val="1C182A"/>
                </a:solidFill>
                <a:latin typeface="Inter"/>
                <a:cs typeface="Inter"/>
              </a:rPr>
              <a:t>A third, if you need it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pn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731520" y="685800"/>
            <a:ext cx="822960" cy="82296"/>
          </a:xfrm>
          <a:prstGeom prst="roundRect">
            <a:avLst/>
          </a:prstGeom>
          <a:solidFill>
            <a:srgbClr val="2FA9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868680"/>
            <a:ext cx="10698480" cy="1097280"/>
          </a:xfrm>
          <a:prstGeom prst="rect">
            <a:avLst/>
          </a:prstGeom>
          <a:noFill/>
        </p:spPr>
        <p:txBody>
          <a:bodyPr wrap="square" anchor="t" lIns="45720" rIns="45720">
            <a:spAutoFit/>
          </a:bodyPr>
          <a:lstStyle/>
          <a:p>
            <a:pPr algn="l">
              <a:lnSpc>
                <a:spcPct val="110000"/>
              </a:lnSpc>
            </a:pPr>
            <a:r>
              <a:rPr sz="4000" b="1">
                <a:solidFill>
                  <a:srgbClr val="1C182A"/>
                </a:solidFill>
                <a:latin typeface="Fraunces"/>
                <a:cs typeface="Fraunces"/>
              </a:rPr>
              <a:t>A picture and a few words</a:t>
            </a:r>
          </a:p>
        </p:txBody>
      </p:sp>
      <p:pic>
        <p:nvPicPr>
          <p:cNvPr id="5" name="Picture 4" descr="logo-transparent.png"/>
          <p:cNvPicPr>
            <a:picLocks noChangeAspect="1"/>
          </p:cNvPicPr>
          <p:nvPr/>
        </p:nvPicPr>
        <p:blipFill>
          <a:blip r:embed="rId3"/>
          <a:stretch>
            <a:fillRect/>
          </a:stretch>
        </p:blipFill>
        <p:spPr>
          <a:xfrm>
            <a:off x="502920" y="6291072"/>
            <a:ext cx="285181" cy="274320"/>
          </a:xfrm>
          <a:prstGeom prst="rect">
            <a:avLst/>
          </a:prstGeom>
        </p:spPr>
      </p:pic>
      <p:sp>
        <p:nvSpPr>
          <p:cNvPr id="6" name="TextBox 5"/>
          <p:cNvSpPr txBox="1"/>
          <p:nvPr/>
        </p:nvSpPr>
        <p:spPr>
          <a:xfrm>
            <a:off x="841248" y="6254496"/>
            <a:ext cx="2011680" cy="329184"/>
          </a:xfrm>
          <a:prstGeom prst="rect">
            <a:avLst/>
          </a:prstGeom>
          <a:noFill/>
        </p:spPr>
        <p:txBody>
          <a:bodyPr wrap="square" anchor="ctr" lIns="45720" rIns="45720">
            <a:spAutoFit/>
          </a:bodyPr>
          <a:lstStyle/>
          <a:p>
            <a:pPr algn="l">
              <a:lnSpc>
                <a:spcPct val="110000"/>
              </a:lnSpc>
            </a:pPr>
            <a:r>
              <a:rPr sz="1200" b="1">
                <a:solidFill>
                  <a:srgbClr val="1C182A"/>
                </a:solidFill>
                <a:latin typeface="Inter"/>
                <a:cs typeface="Inter"/>
              </a:rPr>
              <a:t>i</a:t>
            </a:r>
            <a:r>
              <a:rPr sz="1200" b="1">
                <a:solidFill>
                  <a:srgbClr val="8A6CD0"/>
                </a:solidFill>
                <a:latin typeface="Inter"/>
                <a:cs typeface="Inter"/>
              </a:rPr>
              <a:t>Caria</a:t>
            </a:r>
            <a:r>
              <a:rPr sz="1200" b="1">
                <a:solidFill>
                  <a:srgbClr val="1C182A"/>
                </a:solidFill>
                <a:latin typeface="Inter"/>
                <a:cs typeface="Inter"/>
              </a:rPr>
              <a:t> Together</a:t>
            </a:r>
          </a:p>
        </p:txBody>
      </p:sp>
      <p:sp>
        <p:nvSpPr>
          <p:cNvPr id="7" name="TextBox 6"/>
          <p:cNvSpPr txBox="1"/>
          <p:nvPr/>
        </p:nvSpPr>
        <p:spPr>
          <a:xfrm>
            <a:off x="10820095" y="6254496"/>
            <a:ext cx="914400" cy="329184"/>
          </a:xfrm>
          <a:prstGeom prst="rect">
            <a:avLst/>
          </a:prstGeom>
          <a:noFill/>
        </p:spPr>
        <p:txBody>
          <a:bodyPr wrap="square" anchor="ctr" lIns="45720" rIns="45720">
            <a:spAutoFit/>
          </a:bodyPr>
          <a:lstStyle/>
          <a:p>
            <a:pPr algn="r">
              <a:lnSpc>
                <a:spcPct val="110000"/>
              </a:lnSpc>
            </a:pPr>
            <a:r>
              <a:rPr sz="1200" b="0">
                <a:solidFill>
                  <a:srgbClr val="5E5873"/>
                </a:solidFill>
                <a:latin typeface="Inter"/>
                <a:cs typeface="Inter"/>
              </a:rPr>
              <a:t>6</a:t>
            </a:r>
          </a:p>
        </p:txBody>
      </p:sp>
      <p:sp>
        <p:nvSpPr>
          <p:cNvPr id="8" name="Rounded Rectangle 7"/>
          <p:cNvSpPr/>
          <p:nvPr/>
        </p:nvSpPr>
        <p:spPr>
          <a:xfrm>
            <a:off x="731520" y="2011680"/>
            <a:ext cx="5669280" cy="3749039"/>
          </a:xfrm>
          <a:prstGeom prst="roundRect">
            <a:avLst>
              <a:gd name="adj" fmla="val 8000"/>
            </a:avLst>
          </a:prstGeom>
          <a:solidFill>
            <a:srgbClr val="E6E4F1"/>
          </a:solidFill>
          <a:ln w="12700">
            <a:solidFill>
              <a:srgbClr val="E6E4F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000" b="0">
                <a:solidFill>
                  <a:srgbClr val="5E5873"/>
                </a:solidFill>
                <a:latin typeface="Inter"/>
                <a:cs typeface="Inter"/>
              </a:rPr>
              <a:t>Your picture here</a:t>
            </a:r>
          </a:p>
        </p:txBody>
      </p:sp>
      <p:sp>
        <p:nvSpPr>
          <p:cNvPr id="9" name="TextBox 8"/>
          <p:cNvSpPr txBox="1"/>
          <p:nvPr/>
        </p:nvSpPr>
        <p:spPr>
          <a:xfrm>
            <a:off x="6858000" y="2103120"/>
            <a:ext cx="4572000" cy="3657600"/>
          </a:xfrm>
          <a:prstGeom prst="rect">
            <a:avLst/>
          </a:prstGeom>
          <a:noFill/>
        </p:spPr>
        <p:txBody>
          <a:bodyPr wrap="square" anchor="t" lIns="45720" rIns="45720">
            <a:spAutoFit/>
          </a:bodyPr>
          <a:lstStyle/>
          <a:p>
            <a:pPr algn="l">
              <a:lnSpc>
                <a:spcPct val="170000"/>
              </a:lnSpc>
            </a:pPr>
            <a:r>
              <a:rPr sz="2800" b="0">
                <a:solidFill>
                  <a:srgbClr val="1C182A"/>
                </a:solidFill>
                <a:latin typeface="Inter"/>
                <a:cs typeface="Inter"/>
              </a:rPr>
              <a:t>What the picture shows</a:t>
            </a:r>
          </a:p>
          <a:p>
            <a:pPr algn="l">
              <a:lnSpc>
                <a:spcPct val="170000"/>
              </a:lnSpc>
            </a:pPr>
            <a:r>
              <a:rPr sz="2800" b="0">
                <a:solidFill>
                  <a:srgbClr val="1C182A"/>
                </a:solidFill>
                <a:latin typeface="Inter"/>
                <a:cs typeface="Inter"/>
              </a:rPr>
              <a:t>Why it matters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731520" y="822960"/>
            <a:ext cx="1371600" cy="1371600"/>
          </a:xfrm>
          <a:prstGeom prst="rect">
            <a:avLst/>
          </a:prstGeom>
          <a:noFill/>
        </p:spPr>
        <p:txBody>
          <a:bodyPr wrap="square" anchor="t" lIns="45720" rIns="45720">
            <a:spAutoFit/>
          </a:bodyPr>
          <a:lstStyle/>
          <a:p>
            <a:pPr algn="l">
              <a:lnSpc>
                <a:spcPct val="110000"/>
              </a:lnSpc>
            </a:pPr>
            <a:r>
              <a:rPr sz="14000" b="1">
                <a:solidFill>
                  <a:srgbClr val="8A6CD0"/>
                </a:solidFill>
                <a:latin typeface="Inter"/>
                <a:cs typeface="Inter"/>
              </a:rPr>
              <a:t>“</a:t>
            </a:r>
          </a:p>
        </p:txBody>
      </p:sp>
      <p:sp>
        <p:nvSpPr>
          <p:cNvPr id="4" name="TextBox 3"/>
          <p:cNvSpPr txBox="1"/>
          <p:nvPr/>
        </p:nvSpPr>
        <p:spPr>
          <a:xfrm>
            <a:off x="1463040" y="1737360"/>
            <a:ext cx="9875520" cy="2194560"/>
          </a:xfrm>
          <a:prstGeom prst="rect">
            <a:avLst/>
          </a:prstGeom>
          <a:noFill/>
        </p:spPr>
        <p:txBody>
          <a:bodyPr wrap="square" anchor="t" lIns="45720" rIns="45720">
            <a:spAutoFit/>
          </a:bodyPr>
          <a:lstStyle/>
          <a:p>
            <a:pPr algn="l">
              <a:lnSpc>
                <a:spcPct val="125000"/>
              </a:lnSpc>
            </a:pPr>
            <a:r>
              <a:rPr sz="3400" b="0">
                <a:solidFill>
                  <a:srgbClr val="1C182A"/>
                </a:solidFill>
                <a:latin typeface="Fraunces"/>
                <a:cs typeface="Fraunces"/>
              </a:rPr>
              <a:t>A short story, or something a family once said to you, that makes the point better than a list could.</a:t>
            </a:r>
          </a:p>
        </p:txBody>
      </p:sp>
      <p:sp>
        <p:nvSpPr>
          <p:cNvPr id="5" name="TextBox 4"/>
          <p:cNvSpPr txBox="1"/>
          <p:nvPr/>
        </p:nvSpPr>
        <p:spPr>
          <a:xfrm>
            <a:off x="1463040" y="3977639"/>
            <a:ext cx="9144000" cy="548640"/>
          </a:xfrm>
          <a:prstGeom prst="rect">
            <a:avLst/>
          </a:prstGeom>
          <a:noFill/>
        </p:spPr>
        <p:txBody>
          <a:bodyPr wrap="square" anchor="t" lIns="45720" rIns="45720">
            <a:spAutoFit/>
          </a:bodyPr>
          <a:lstStyle/>
          <a:p>
            <a:pPr algn="l">
              <a:lnSpc>
                <a:spcPct val="110000"/>
              </a:lnSpc>
            </a:pPr>
            <a:r>
              <a:rPr sz="1800" b="0">
                <a:solidFill>
                  <a:srgbClr val="5E5873"/>
                </a:solidFill>
                <a:latin typeface="Inter"/>
                <a:cs typeface="Inter"/>
              </a:rPr>
              <a:t>Who said it, or the situation (no real names without permission)</a:t>
            </a:r>
          </a:p>
        </p:txBody>
      </p:sp>
      <p:pic>
        <p:nvPicPr>
          <p:cNvPr id="6" name="Picture 5" descr="logo-transparent.png"/>
          <p:cNvPicPr>
            <a:picLocks noChangeAspect="1"/>
          </p:cNvPicPr>
          <p:nvPr/>
        </p:nvPicPr>
        <p:blipFill>
          <a:blip r:embed="rId3"/>
          <a:stretch>
            <a:fillRect/>
          </a:stretch>
        </p:blipFill>
        <p:spPr>
          <a:xfrm>
            <a:off x="502920" y="6291072"/>
            <a:ext cx="285181" cy="274320"/>
          </a:xfrm>
          <a:prstGeom prst="rect">
            <a:avLst/>
          </a:prstGeom>
        </p:spPr>
      </p:pic>
      <p:sp>
        <p:nvSpPr>
          <p:cNvPr id="7" name="TextBox 6"/>
          <p:cNvSpPr txBox="1"/>
          <p:nvPr/>
        </p:nvSpPr>
        <p:spPr>
          <a:xfrm>
            <a:off x="841248" y="6254496"/>
            <a:ext cx="2011680" cy="329184"/>
          </a:xfrm>
          <a:prstGeom prst="rect">
            <a:avLst/>
          </a:prstGeom>
          <a:noFill/>
        </p:spPr>
        <p:txBody>
          <a:bodyPr wrap="square" anchor="ctr" lIns="45720" rIns="45720">
            <a:spAutoFit/>
          </a:bodyPr>
          <a:lstStyle/>
          <a:p>
            <a:pPr algn="l">
              <a:lnSpc>
                <a:spcPct val="110000"/>
              </a:lnSpc>
            </a:pPr>
            <a:r>
              <a:rPr sz="1200" b="1">
                <a:solidFill>
                  <a:srgbClr val="1C182A"/>
                </a:solidFill>
                <a:latin typeface="Inter"/>
                <a:cs typeface="Inter"/>
              </a:rPr>
              <a:t>i</a:t>
            </a:r>
            <a:r>
              <a:rPr sz="1200" b="1">
                <a:solidFill>
                  <a:srgbClr val="8A6CD0"/>
                </a:solidFill>
                <a:latin typeface="Inter"/>
                <a:cs typeface="Inter"/>
              </a:rPr>
              <a:t>Caria</a:t>
            </a:r>
            <a:r>
              <a:rPr sz="1200" b="1">
                <a:solidFill>
                  <a:srgbClr val="1C182A"/>
                </a:solidFill>
                <a:latin typeface="Inter"/>
                <a:cs typeface="Inter"/>
              </a:rPr>
              <a:t> Together</a:t>
            </a:r>
          </a:p>
        </p:txBody>
      </p:sp>
      <p:sp>
        <p:nvSpPr>
          <p:cNvPr id="8" name="TextBox 7"/>
          <p:cNvSpPr txBox="1"/>
          <p:nvPr/>
        </p:nvSpPr>
        <p:spPr>
          <a:xfrm>
            <a:off x="10820095" y="6254496"/>
            <a:ext cx="914400" cy="329184"/>
          </a:xfrm>
          <a:prstGeom prst="rect">
            <a:avLst/>
          </a:prstGeom>
          <a:noFill/>
        </p:spPr>
        <p:txBody>
          <a:bodyPr wrap="square" anchor="ctr" lIns="45720" rIns="45720">
            <a:spAutoFit/>
          </a:bodyPr>
          <a:lstStyle/>
          <a:p>
            <a:pPr algn="r">
              <a:lnSpc>
                <a:spcPct val="110000"/>
              </a:lnSpc>
            </a:pPr>
            <a:r>
              <a:rPr sz="1200" b="0">
                <a:solidFill>
                  <a:srgbClr val="5E5873"/>
                </a:solidFill>
                <a:latin typeface="Inter"/>
                <a:cs typeface="Inter"/>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pn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731520" y="685800"/>
            <a:ext cx="822960" cy="82296"/>
          </a:xfrm>
          <a:prstGeom prst="roundRect">
            <a:avLst/>
          </a:prstGeom>
          <a:solidFill>
            <a:srgbClr val="2FA9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868680"/>
            <a:ext cx="10698480" cy="1097280"/>
          </a:xfrm>
          <a:prstGeom prst="rect">
            <a:avLst/>
          </a:prstGeom>
          <a:noFill/>
        </p:spPr>
        <p:txBody>
          <a:bodyPr wrap="square" anchor="t" lIns="45720" rIns="45720">
            <a:spAutoFit/>
          </a:bodyPr>
          <a:lstStyle/>
          <a:p>
            <a:pPr algn="l">
              <a:lnSpc>
                <a:spcPct val="110000"/>
              </a:lnSpc>
            </a:pPr>
            <a:r>
              <a:rPr sz="4000" b="1">
                <a:solidFill>
                  <a:srgbClr val="1C182A"/>
                </a:solidFill>
                <a:latin typeface="Fraunces"/>
                <a:cs typeface="Fraunces"/>
              </a:rPr>
              <a:t>Something to try this week</a:t>
            </a:r>
          </a:p>
        </p:txBody>
      </p:sp>
      <p:pic>
        <p:nvPicPr>
          <p:cNvPr id="5" name="Picture 4" descr="logo-transparent.png"/>
          <p:cNvPicPr>
            <a:picLocks noChangeAspect="1"/>
          </p:cNvPicPr>
          <p:nvPr/>
        </p:nvPicPr>
        <p:blipFill>
          <a:blip r:embed="rId3"/>
          <a:stretch>
            <a:fillRect/>
          </a:stretch>
        </p:blipFill>
        <p:spPr>
          <a:xfrm>
            <a:off x="502920" y="6291072"/>
            <a:ext cx="285181" cy="274320"/>
          </a:xfrm>
          <a:prstGeom prst="rect">
            <a:avLst/>
          </a:prstGeom>
        </p:spPr>
      </p:pic>
      <p:sp>
        <p:nvSpPr>
          <p:cNvPr id="6" name="TextBox 5"/>
          <p:cNvSpPr txBox="1"/>
          <p:nvPr/>
        </p:nvSpPr>
        <p:spPr>
          <a:xfrm>
            <a:off x="841248" y="6254496"/>
            <a:ext cx="2011680" cy="329184"/>
          </a:xfrm>
          <a:prstGeom prst="rect">
            <a:avLst/>
          </a:prstGeom>
          <a:noFill/>
        </p:spPr>
        <p:txBody>
          <a:bodyPr wrap="square" anchor="ctr" lIns="45720" rIns="45720">
            <a:spAutoFit/>
          </a:bodyPr>
          <a:lstStyle/>
          <a:p>
            <a:pPr algn="l">
              <a:lnSpc>
                <a:spcPct val="110000"/>
              </a:lnSpc>
            </a:pPr>
            <a:r>
              <a:rPr sz="1200" b="1">
                <a:solidFill>
                  <a:srgbClr val="1C182A"/>
                </a:solidFill>
                <a:latin typeface="Inter"/>
                <a:cs typeface="Inter"/>
              </a:rPr>
              <a:t>i</a:t>
            </a:r>
            <a:r>
              <a:rPr sz="1200" b="1">
                <a:solidFill>
                  <a:srgbClr val="8A6CD0"/>
                </a:solidFill>
                <a:latin typeface="Inter"/>
                <a:cs typeface="Inter"/>
              </a:rPr>
              <a:t>Caria</a:t>
            </a:r>
            <a:r>
              <a:rPr sz="1200" b="1">
                <a:solidFill>
                  <a:srgbClr val="1C182A"/>
                </a:solidFill>
                <a:latin typeface="Inter"/>
                <a:cs typeface="Inter"/>
              </a:rPr>
              <a:t> Together</a:t>
            </a:r>
          </a:p>
        </p:txBody>
      </p:sp>
      <p:sp>
        <p:nvSpPr>
          <p:cNvPr id="7" name="TextBox 6"/>
          <p:cNvSpPr txBox="1"/>
          <p:nvPr/>
        </p:nvSpPr>
        <p:spPr>
          <a:xfrm>
            <a:off x="10820095" y="6254496"/>
            <a:ext cx="914400" cy="329184"/>
          </a:xfrm>
          <a:prstGeom prst="rect">
            <a:avLst/>
          </a:prstGeom>
          <a:noFill/>
        </p:spPr>
        <p:txBody>
          <a:bodyPr wrap="square" anchor="ctr" lIns="45720" rIns="45720">
            <a:spAutoFit/>
          </a:bodyPr>
          <a:lstStyle/>
          <a:p>
            <a:pPr algn="r">
              <a:lnSpc>
                <a:spcPct val="110000"/>
              </a:lnSpc>
            </a:pPr>
            <a:r>
              <a:rPr sz="1200" b="0">
                <a:solidFill>
                  <a:srgbClr val="5E5873"/>
                </a:solidFill>
                <a:latin typeface="Inter"/>
                <a:cs typeface="Inter"/>
              </a:rPr>
              <a:t>8</a:t>
            </a:r>
          </a:p>
        </p:txBody>
      </p:sp>
      <p:sp>
        <p:nvSpPr>
          <p:cNvPr id="8" name="Rounded Rectangle 7"/>
          <p:cNvSpPr/>
          <p:nvPr/>
        </p:nvSpPr>
        <p:spPr>
          <a:xfrm>
            <a:off x="731520" y="2103120"/>
            <a:ext cx="10698480" cy="960120"/>
          </a:xfrm>
          <a:prstGeom prst="roundRect">
            <a:avLst>
              <a:gd name="adj" fmla="val 8000"/>
            </a:avLst>
          </a:prstGeom>
          <a:solidFill>
            <a:srgbClr val="FFFFFF"/>
          </a:solidFill>
          <a:ln w="12700">
            <a:solidFill>
              <a:srgbClr val="E6E4F1"/>
            </a:solidFill>
          </a:ln>
          <a:effectLst/>
        </p:spPr>
        <p:style>
          <a:lnRef idx="1">
            <a:schemeClr val="accent1"/>
          </a:lnRef>
          <a:fillRef idx="3">
            <a:schemeClr val="accent1"/>
          </a:fillRef>
          <a:effectRef idx="2">
            <a:schemeClr val="accent1"/>
          </a:effectRef>
          <a:fontRef idx="minor">
            <a:schemeClr val="lt1"/>
          </a:fontRef>
        </p:style>
        <p:txBody>
          <a:bodyPr rtlCol="0" anchor="ctr" lIns="365760" rIns="365760"/>
          <a:lstStyle/>
          <a:p>
            <a:pPr algn="l"/>
            <a:r>
              <a:rPr sz="2600" b="0">
                <a:solidFill>
                  <a:srgbClr val="1C182A"/>
                </a:solidFill>
                <a:latin typeface="Inter"/>
                <a:cs typeface="Inter"/>
              </a:rPr>
              <a:t>✓   A small, practical step</a:t>
            </a:r>
          </a:p>
        </p:txBody>
      </p:sp>
      <p:sp>
        <p:nvSpPr>
          <p:cNvPr id="9" name="Rounded Rectangle 8"/>
          <p:cNvSpPr/>
          <p:nvPr/>
        </p:nvSpPr>
        <p:spPr>
          <a:xfrm>
            <a:off x="731520" y="3291839"/>
            <a:ext cx="10698480" cy="960120"/>
          </a:xfrm>
          <a:prstGeom prst="roundRect">
            <a:avLst>
              <a:gd name="adj" fmla="val 8000"/>
            </a:avLst>
          </a:prstGeom>
          <a:solidFill>
            <a:srgbClr val="FFFFFF"/>
          </a:solidFill>
          <a:ln w="12700">
            <a:solidFill>
              <a:srgbClr val="E6E4F1"/>
            </a:solidFill>
          </a:ln>
          <a:effectLst/>
        </p:spPr>
        <p:style>
          <a:lnRef idx="1">
            <a:schemeClr val="accent1"/>
          </a:lnRef>
          <a:fillRef idx="3">
            <a:schemeClr val="accent1"/>
          </a:fillRef>
          <a:effectRef idx="2">
            <a:schemeClr val="accent1"/>
          </a:effectRef>
          <a:fontRef idx="minor">
            <a:schemeClr val="lt1"/>
          </a:fontRef>
        </p:style>
        <p:txBody>
          <a:bodyPr rtlCol="0" anchor="ctr" lIns="365760" rIns="365760"/>
          <a:lstStyle/>
          <a:p>
            <a:pPr algn="l"/>
            <a:r>
              <a:rPr sz="2600" b="0">
                <a:solidFill>
                  <a:srgbClr val="1C182A"/>
                </a:solidFill>
                <a:latin typeface="Inter"/>
                <a:cs typeface="Inter"/>
              </a:rPr>
              <a:t>✓   Another one anyone can do</a:t>
            </a:r>
          </a:p>
        </p:txBody>
      </p:sp>
      <p:sp>
        <p:nvSpPr>
          <p:cNvPr id="10" name="Rounded Rectangle 9"/>
          <p:cNvSpPr/>
          <p:nvPr/>
        </p:nvSpPr>
        <p:spPr>
          <a:xfrm>
            <a:off x="731520" y="4480560"/>
            <a:ext cx="10698480" cy="960120"/>
          </a:xfrm>
          <a:prstGeom prst="roundRect">
            <a:avLst>
              <a:gd name="adj" fmla="val 8000"/>
            </a:avLst>
          </a:prstGeom>
          <a:solidFill>
            <a:srgbClr val="FFFFFF"/>
          </a:solidFill>
          <a:ln w="12700">
            <a:solidFill>
              <a:srgbClr val="E6E4F1"/>
            </a:solidFill>
          </a:ln>
          <a:effectLst/>
        </p:spPr>
        <p:style>
          <a:lnRef idx="1">
            <a:schemeClr val="accent1"/>
          </a:lnRef>
          <a:fillRef idx="3">
            <a:schemeClr val="accent1"/>
          </a:fillRef>
          <a:effectRef idx="2">
            <a:schemeClr val="accent1"/>
          </a:effectRef>
          <a:fontRef idx="minor">
            <a:schemeClr val="lt1"/>
          </a:fontRef>
        </p:style>
        <p:txBody>
          <a:bodyPr rtlCol="0" anchor="ctr" lIns="365760" rIns="365760"/>
          <a:lstStyle/>
          <a:p>
            <a:pPr algn="l"/>
            <a:r>
              <a:rPr sz="2600" b="0">
                <a:solidFill>
                  <a:srgbClr val="1C182A"/>
                </a:solidFill>
                <a:latin typeface="Inter"/>
                <a:cs typeface="Inter"/>
              </a:rPr>
              <a:t>✓   Where to find out more (free)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png"/>
          <p:cNvPicPr>
            <a:picLocks noChangeAspect="1"/>
          </p:cNvPicPr>
          <p:nvPr/>
        </p:nvPicPr>
        <p:blipFill>
          <a:blip r:embed="rId2"/>
          <a:stretch>
            <a:fillRect/>
          </a:stretch>
        </p:blipFill>
        <p:spPr>
          <a:xfrm>
            <a:off x="0" y="0"/>
            <a:ext cx="12191695" cy="6858000"/>
          </a:xfrm>
          <a:prstGeom prst="rect">
            <a:avLst/>
          </a:prstGeom>
        </p:spPr>
      </p:pic>
      <p:pic>
        <p:nvPicPr>
          <p:cNvPr id="3" name="Picture 2" descr="image.png"/>
          <p:cNvPicPr>
            <a:picLocks noChangeAspect="1"/>
          </p:cNvPicPr>
          <p:nvPr/>
        </p:nvPicPr>
        <p:blipFill>
          <a:blip r:embed="rId3"/>
          <a:stretch>
            <a:fillRect/>
          </a:stretch>
        </p:blipFill>
        <p:spPr>
          <a:xfrm>
            <a:off x="0" y="5577840"/>
            <a:ext cx="12191695" cy="1280160"/>
          </a:xfrm>
          <a:prstGeom prst="rect">
            <a:avLst/>
          </a:prstGeom>
        </p:spPr>
      </p:pic>
      <p:sp>
        <p:nvSpPr>
          <p:cNvPr id="4" name="Rounded Rectangle 3"/>
          <p:cNvSpPr/>
          <p:nvPr/>
        </p:nvSpPr>
        <p:spPr>
          <a:xfrm>
            <a:off x="731520" y="548640"/>
            <a:ext cx="566928" cy="566928"/>
          </a:xfrm>
          <a:prstGeom prst="roundRect">
            <a:avLst>
              <a:gd name="adj" fmla="val 22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logo-transparent.png"/>
          <p:cNvPicPr>
            <a:picLocks noChangeAspect="1"/>
          </p:cNvPicPr>
          <p:nvPr/>
        </p:nvPicPr>
        <p:blipFill>
          <a:blip r:embed="rId4"/>
          <a:stretch>
            <a:fillRect/>
          </a:stretch>
        </p:blipFill>
        <p:spPr>
          <a:xfrm>
            <a:off x="795528" y="612648"/>
            <a:ext cx="456290" cy="438912"/>
          </a:xfrm>
          <a:prstGeom prst="rect">
            <a:avLst/>
          </a:prstGeom>
        </p:spPr>
      </p:pic>
      <p:sp>
        <p:nvSpPr>
          <p:cNvPr id="6" name="TextBox 5"/>
          <p:cNvSpPr txBox="1"/>
          <p:nvPr/>
        </p:nvSpPr>
        <p:spPr>
          <a:xfrm>
            <a:off x="1417320" y="548640"/>
            <a:ext cx="2926080" cy="566928"/>
          </a:xfrm>
          <a:prstGeom prst="rect">
            <a:avLst/>
          </a:prstGeom>
          <a:noFill/>
        </p:spPr>
        <p:txBody>
          <a:bodyPr wrap="square" anchor="ctr" lIns="45720" rIns="45720">
            <a:spAutoFit/>
          </a:bodyPr>
          <a:lstStyle/>
          <a:p>
            <a:pPr algn="l">
              <a:lnSpc>
                <a:spcPct val="110000"/>
              </a:lnSpc>
            </a:pPr>
            <a:r>
              <a:rPr sz="2000" b="1">
                <a:solidFill>
                  <a:srgbClr val="FFFFFF"/>
                </a:solidFill>
                <a:latin typeface="Inter"/>
                <a:cs typeface="Inter"/>
              </a:rPr>
              <a:t>i</a:t>
            </a:r>
            <a:r>
              <a:rPr sz="2000" b="1">
                <a:solidFill>
                  <a:srgbClr val="C9BCF5"/>
                </a:solidFill>
                <a:latin typeface="Inter"/>
                <a:cs typeface="Inter"/>
              </a:rPr>
              <a:t>Caria</a:t>
            </a:r>
            <a:r>
              <a:rPr sz="2000" b="1">
                <a:solidFill>
                  <a:srgbClr val="FFFFFF"/>
                </a:solidFill>
                <a:latin typeface="Inter"/>
                <a:cs typeface="Inter"/>
              </a:rPr>
              <a:t> Together</a:t>
            </a:r>
          </a:p>
        </p:txBody>
      </p:sp>
      <p:sp>
        <p:nvSpPr>
          <p:cNvPr id="7" name="TextBox 6"/>
          <p:cNvSpPr txBox="1"/>
          <p:nvPr/>
        </p:nvSpPr>
        <p:spPr>
          <a:xfrm>
            <a:off x="731520" y="1828800"/>
            <a:ext cx="10698480" cy="1463040"/>
          </a:xfrm>
          <a:prstGeom prst="rect">
            <a:avLst/>
          </a:prstGeom>
          <a:noFill/>
        </p:spPr>
        <p:txBody>
          <a:bodyPr wrap="square" anchor="t" lIns="45720" rIns="45720">
            <a:spAutoFit/>
          </a:bodyPr>
          <a:lstStyle/>
          <a:p>
            <a:pPr algn="ctr">
              <a:lnSpc>
                <a:spcPct val="110000"/>
              </a:lnSpc>
            </a:pPr>
            <a:r>
              <a:rPr sz="6000" b="1">
                <a:solidFill>
                  <a:srgbClr val="FFFFFF"/>
                </a:solidFill>
                <a:latin typeface="Fraunces"/>
                <a:cs typeface="Fraunces"/>
              </a:rPr>
              <a:t>Your questions</a:t>
            </a:r>
          </a:p>
        </p:txBody>
      </p:sp>
      <p:sp>
        <p:nvSpPr>
          <p:cNvPr id="8" name="TextBox 7"/>
          <p:cNvSpPr txBox="1"/>
          <p:nvPr/>
        </p:nvSpPr>
        <p:spPr>
          <a:xfrm>
            <a:off x="731520" y="3383280"/>
            <a:ext cx="10698480" cy="731520"/>
          </a:xfrm>
          <a:prstGeom prst="rect">
            <a:avLst/>
          </a:prstGeom>
          <a:noFill/>
        </p:spPr>
        <p:txBody>
          <a:bodyPr wrap="square" anchor="t" lIns="45720" rIns="45720">
            <a:spAutoFit/>
          </a:bodyPr>
          <a:lstStyle/>
          <a:p>
            <a:pPr algn="ctr">
              <a:lnSpc>
                <a:spcPct val="110000"/>
              </a:lnSpc>
            </a:pPr>
            <a:r>
              <a:rPr sz="2400" b="0">
                <a:solidFill>
                  <a:srgbClr val="C9BCF5"/>
                </a:solidFill>
                <a:latin typeface="Inter"/>
                <a:cs typeface="Inter"/>
              </a:rPr>
              <a:t>Ask out loud, raise your hand, or type it in the chat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png"/>
          <p:cNvPicPr>
            <a:picLocks noChangeAspect="1"/>
          </p:cNvPicPr>
          <p:nvPr/>
        </p:nvPicPr>
        <p:blipFill>
          <a:blip r:embed="rId2"/>
          <a:stretch>
            <a:fillRect/>
          </a:stretch>
        </p:blipFill>
        <p:spPr>
          <a:xfrm>
            <a:off x="0" y="0"/>
            <a:ext cx="12191695" cy="6858000"/>
          </a:xfrm>
          <a:prstGeom prst="rect">
            <a:avLst/>
          </a:prstGeom>
        </p:spPr>
      </p:pic>
      <p:pic>
        <p:nvPicPr>
          <p:cNvPr id="3" name="Picture 2" descr="image.png"/>
          <p:cNvPicPr>
            <a:picLocks noChangeAspect="1"/>
          </p:cNvPicPr>
          <p:nvPr/>
        </p:nvPicPr>
        <p:blipFill>
          <a:blip r:embed="rId3"/>
          <a:stretch>
            <a:fillRect/>
          </a:stretch>
        </p:blipFill>
        <p:spPr>
          <a:xfrm>
            <a:off x="0" y="5394960"/>
            <a:ext cx="12191695" cy="1463040"/>
          </a:xfrm>
          <a:prstGeom prst="rect">
            <a:avLst/>
          </a:prstGeom>
        </p:spPr>
      </p:pic>
      <p:pic>
        <p:nvPicPr>
          <p:cNvPr id="4" name="Picture 3" descr="logo-transparent.png"/>
          <p:cNvPicPr>
            <a:picLocks noChangeAspect="1"/>
          </p:cNvPicPr>
          <p:nvPr/>
        </p:nvPicPr>
        <p:blipFill>
          <a:blip r:embed="rId4"/>
          <a:stretch>
            <a:fillRect/>
          </a:stretch>
        </p:blipFill>
        <p:spPr>
          <a:xfrm>
            <a:off x="731520" y="640080"/>
            <a:ext cx="522833" cy="502920"/>
          </a:xfrm>
          <a:prstGeom prst="rect">
            <a:avLst/>
          </a:prstGeom>
        </p:spPr>
      </p:pic>
      <p:sp>
        <p:nvSpPr>
          <p:cNvPr id="5" name="TextBox 4"/>
          <p:cNvSpPr txBox="1"/>
          <p:nvPr/>
        </p:nvSpPr>
        <p:spPr>
          <a:xfrm>
            <a:off x="1294790" y="621792"/>
            <a:ext cx="3657600" cy="502920"/>
          </a:xfrm>
          <a:prstGeom prst="rect">
            <a:avLst/>
          </a:prstGeom>
          <a:noFill/>
        </p:spPr>
        <p:txBody>
          <a:bodyPr wrap="square" anchor="ctr" lIns="45720" rIns="45720">
            <a:spAutoFit/>
          </a:bodyPr>
          <a:lstStyle/>
          <a:p>
            <a:pPr algn="l">
              <a:lnSpc>
                <a:spcPct val="110000"/>
              </a:lnSpc>
            </a:pPr>
            <a:r>
              <a:rPr sz="2200" b="1">
                <a:solidFill>
                  <a:srgbClr val="1C182A"/>
                </a:solidFill>
                <a:latin typeface="Inter"/>
                <a:cs typeface="Inter"/>
              </a:rPr>
              <a:t>i</a:t>
            </a:r>
            <a:r>
              <a:rPr sz="2200" b="1">
                <a:solidFill>
                  <a:srgbClr val="8A6CD0"/>
                </a:solidFill>
                <a:latin typeface="Inter"/>
                <a:cs typeface="Inter"/>
              </a:rPr>
              <a:t>Caria</a:t>
            </a:r>
            <a:r>
              <a:rPr sz="2200" b="1">
                <a:solidFill>
                  <a:srgbClr val="1C182A"/>
                </a:solidFill>
                <a:latin typeface="Inter"/>
                <a:cs typeface="Inter"/>
              </a:rPr>
              <a:t> Together</a:t>
            </a:r>
          </a:p>
        </p:txBody>
      </p:sp>
      <p:sp>
        <p:nvSpPr>
          <p:cNvPr id="6" name="TextBox 5"/>
          <p:cNvSpPr txBox="1"/>
          <p:nvPr/>
        </p:nvSpPr>
        <p:spPr>
          <a:xfrm>
            <a:off x="731520" y="1737360"/>
            <a:ext cx="10698480" cy="1280160"/>
          </a:xfrm>
          <a:prstGeom prst="rect">
            <a:avLst/>
          </a:prstGeom>
          <a:noFill/>
        </p:spPr>
        <p:txBody>
          <a:bodyPr wrap="square" anchor="t" lIns="45720" rIns="45720">
            <a:spAutoFit/>
          </a:bodyPr>
          <a:lstStyle/>
          <a:p>
            <a:pPr algn="l">
              <a:lnSpc>
                <a:spcPct val="110000"/>
              </a:lnSpc>
            </a:pPr>
            <a:r>
              <a:rPr sz="6000" b="1">
                <a:solidFill>
                  <a:srgbClr val="1C182A"/>
                </a:solidFill>
                <a:latin typeface="Fraunces"/>
                <a:cs typeface="Fraunces"/>
              </a:rPr>
              <a:t>Thank you</a:t>
            </a:r>
          </a:p>
        </p:txBody>
      </p:sp>
      <p:sp>
        <p:nvSpPr>
          <p:cNvPr id="7" name="Rounded Rectangle 6"/>
          <p:cNvSpPr/>
          <p:nvPr/>
        </p:nvSpPr>
        <p:spPr>
          <a:xfrm>
            <a:off x="731520" y="3063240"/>
            <a:ext cx="1097280" cy="82296"/>
          </a:xfrm>
          <a:prstGeom prst="roundRect">
            <a:avLst/>
          </a:prstGeom>
          <a:solidFill>
            <a:srgbClr val="2FA9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31520" y="3291840"/>
            <a:ext cx="10698480" cy="548640"/>
          </a:xfrm>
          <a:prstGeom prst="rect">
            <a:avLst/>
          </a:prstGeom>
          <a:noFill/>
        </p:spPr>
        <p:txBody>
          <a:bodyPr wrap="square" anchor="t" lIns="45720" rIns="45720">
            <a:spAutoFit/>
          </a:bodyPr>
          <a:lstStyle/>
          <a:p>
            <a:pPr algn="l">
              <a:lnSpc>
                <a:spcPct val="110000"/>
              </a:lnSpc>
            </a:pPr>
            <a:r>
              <a:rPr sz="2800" b="1">
                <a:solidFill>
                  <a:srgbClr val="1C182A"/>
                </a:solidFill>
                <a:latin typeface="Inter"/>
                <a:cs typeface="Inter"/>
              </a:rPr>
              <a:t>Your name</a:t>
            </a:r>
          </a:p>
        </p:txBody>
      </p:sp>
      <p:sp>
        <p:nvSpPr>
          <p:cNvPr id="9" name="TextBox 8"/>
          <p:cNvSpPr txBox="1"/>
          <p:nvPr/>
        </p:nvSpPr>
        <p:spPr>
          <a:xfrm>
            <a:off x="731520" y="3840480"/>
            <a:ext cx="10698480" cy="548640"/>
          </a:xfrm>
          <a:prstGeom prst="rect">
            <a:avLst/>
          </a:prstGeom>
          <a:noFill/>
        </p:spPr>
        <p:txBody>
          <a:bodyPr wrap="square" anchor="t" lIns="45720" rIns="45720">
            <a:spAutoFit/>
          </a:bodyPr>
          <a:lstStyle/>
          <a:p>
            <a:pPr algn="l">
              <a:lnSpc>
                <a:spcPct val="110000"/>
              </a:lnSpc>
            </a:pPr>
            <a:r>
              <a:rPr sz="2400" b="0">
                <a:solidFill>
                  <a:srgbClr val="5E5873"/>
                </a:solidFill>
                <a:latin typeface="Inter"/>
                <a:cs typeface="Inter"/>
              </a:rPr>
              <a:t>Your website or email</a:t>
            </a:r>
          </a:p>
        </p:txBody>
      </p:sp>
      <p:sp>
        <p:nvSpPr>
          <p:cNvPr id="10" name="TextBox 9"/>
          <p:cNvSpPr txBox="1"/>
          <p:nvPr/>
        </p:nvSpPr>
        <p:spPr>
          <a:xfrm>
            <a:off x="731520" y="4709160"/>
            <a:ext cx="10698480" cy="457200"/>
          </a:xfrm>
          <a:prstGeom prst="rect">
            <a:avLst/>
          </a:prstGeom>
          <a:noFill/>
        </p:spPr>
        <p:txBody>
          <a:bodyPr wrap="square" anchor="t" lIns="45720" rIns="45720">
            <a:spAutoFit/>
          </a:bodyPr>
          <a:lstStyle/>
          <a:p>
            <a:pPr algn="l">
              <a:lnSpc>
                <a:spcPct val="110000"/>
              </a:lnSpc>
            </a:pPr>
            <a:r>
              <a:rPr sz="1800" b="1">
                <a:solidFill>
                  <a:srgbClr val="5B47A8"/>
                </a:solidFill>
                <a:latin typeface="Inter"/>
                <a:cs typeface="Inter"/>
              </a:rPr>
              <a:t>Part of the iCaria Together community events  ·  icariatogether.com/events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